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21"/>
  </p:notesMasterIdLst>
  <p:sldIdLst>
    <p:sldId id="256" r:id="rId5"/>
    <p:sldId id="267" r:id="rId6"/>
    <p:sldId id="274" r:id="rId7"/>
    <p:sldId id="268" r:id="rId8"/>
    <p:sldId id="269" r:id="rId9"/>
    <p:sldId id="276" r:id="rId10"/>
    <p:sldId id="275" r:id="rId11"/>
    <p:sldId id="278" r:id="rId12"/>
    <p:sldId id="270" r:id="rId13"/>
    <p:sldId id="273" r:id="rId14"/>
    <p:sldId id="258" r:id="rId15"/>
    <p:sldId id="261" r:id="rId16"/>
    <p:sldId id="264" r:id="rId17"/>
    <p:sldId id="279" r:id="rId18"/>
    <p:sldId id="277" r:id="rId19"/>
    <p:sldId id="2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387"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8E8CC9-0FF9-4B97-8769-AE60904939C8}" type="datetimeFigureOut">
              <a:rPr lang="en-US" smtClean="0"/>
              <a:t>11/9/2020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E751A6-6113-4B8A-9B96-A5B3CED1A927}" type="slidenum">
              <a:rPr lang="en-US" smtClean="0"/>
              <a:t>‹#›</a:t>
            </a:fld>
            <a:endParaRPr lang="en-US"/>
          </a:p>
        </p:txBody>
      </p:sp>
    </p:spTree>
    <p:extLst>
      <p:ext uri="{BB962C8B-B14F-4D97-AF65-F5344CB8AC3E}">
        <p14:creationId xmlns:p14="http://schemas.microsoft.com/office/powerpoint/2010/main" val="1605492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F58EFE-8C16-4DD7-8CD2-A7A6011CFC2B}" type="datetime1">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EBCBC-94E8-49A2-A0FD-B738604ABD8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DBC725-0385-4691-BD3D-06D54B060022}" type="datetime1">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EBCBC-94E8-49A2-A0FD-B738604ABD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62D151-C47C-4957-ADE6-440FC453E38B}" type="datetime1">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EBCBC-94E8-49A2-A0FD-B738604ABD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8C8A19-C65D-4275-B009-BF2FB9C7760C}" type="datetime1">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EBCBC-94E8-49A2-A0FD-B738604ABD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AAD97D-FE5F-4BC7-A3AF-CABDEC8FC328}" type="datetime1">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EBCBC-94E8-49A2-A0FD-B738604ABD8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C929DC-FC3D-47B6-A8C8-D976339BE9DF}" type="datetime1">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EBCBC-94E8-49A2-A0FD-B738604ABD8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A2F973-9BC2-4005-A80A-AACB12AD1429}" type="datetime1">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BEBCBC-94E8-49A2-A0FD-B738604ABD8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545DDE-6043-46F0-9D6A-D3CC22704060}" type="datetime1">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EBCBC-94E8-49A2-A0FD-B738604ABD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CE307-316F-46D1-968F-66642E9A0BF4}" type="datetime1">
              <a:rPr lang="en-US" smtClean="0"/>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EBCBC-94E8-49A2-A0FD-B738604ABD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D0EA70-C3B7-4073-AEBB-B741EF8DC767}" type="datetime1">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EBCBC-94E8-49A2-A0FD-B738604ABD8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BA72F7-9C19-4A69-88E1-49041D810A8F}" type="datetime1">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EBCBC-94E8-49A2-A0FD-B738604ABD8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35934DE-992C-43B7-AEC5-77B9692D3B74}" type="datetime1">
              <a:rPr lang="en-US" smtClean="0"/>
              <a:t>11/9/2020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0BEBCBC-94E8-49A2-A0FD-B738604ABD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questions.nationalservice.gov/app/as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hyperlink" Target="https://studentaid.ed.gov/sa/repay-loans/forgiveness-cancellation/public-servic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vanek@mtcompact.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ationalservice.gov/programs/...education-award/matching-institut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vistacampus.gov/after-vista/education" TargetMode="External"/><Relationship Id="rId2" Type="http://schemas.openxmlformats.org/officeDocument/2006/relationships/hyperlink" Target="http://www.nationalservice.gov/resources/edawar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036" y="1676400"/>
            <a:ext cx="7902368" cy="1828800"/>
          </a:xfrm>
        </p:spPr>
        <p:txBody>
          <a:bodyPr>
            <a:normAutofit/>
          </a:bodyPr>
          <a:lstStyle/>
          <a:p>
            <a:r>
              <a:rPr lang="en-US" dirty="0"/>
              <a:t>your AmeriCorps Education Award</a:t>
            </a:r>
          </a:p>
        </p:txBody>
      </p:sp>
      <p:sp>
        <p:nvSpPr>
          <p:cNvPr id="3" name="Subtitle 2"/>
          <p:cNvSpPr>
            <a:spLocks noGrp="1"/>
          </p:cNvSpPr>
          <p:nvPr>
            <p:ph type="subTitle" idx="1"/>
          </p:nvPr>
        </p:nvSpPr>
        <p:spPr>
          <a:xfrm>
            <a:off x="685800" y="3861955"/>
            <a:ext cx="6400800" cy="1752600"/>
          </a:xfrm>
        </p:spPr>
        <p:txBody>
          <a:bodyPr/>
          <a:lstStyle/>
          <a:p>
            <a:r>
              <a:rPr lang="en-US" dirty="0"/>
              <a:t>Updated 2018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3657600"/>
            <a:ext cx="2895600" cy="2895600"/>
          </a:xfrm>
          <a:prstGeom prst="rect">
            <a:avLst/>
          </a:prstGeom>
        </p:spPr>
      </p:pic>
    </p:spTree>
    <p:extLst>
      <p:ext uri="{BB962C8B-B14F-4D97-AF65-F5344CB8AC3E}">
        <p14:creationId xmlns:p14="http://schemas.microsoft.com/office/powerpoint/2010/main" val="55230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I go with my questions?	</a:t>
            </a:r>
          </a:p>
        </p:txBody>
      </p:sp>
      <p:sp>
        <p:nvSpPr>
          <p:cNvPr id="3" name="Content Placeholder 2"/>
          <p:cNvSpPr>
            <a:spLocks noGrp="1"/>
          </p:cNvSpPr>
          <p:nvPr>
            <p:ph idx="1"/>
          </p:nvPr>
        </p:nvSpPr>
        <p:spPr/>
        <p:txBody>
          <a:bodyPr>
            <a:normAutofit/>
          </a:bodyPr>
          <a:lstStyle/>
          <a:p>
            <a:r>
              <a:rPr lang="en-US" dirty="0"/>
              <a:t>Nationalservice.gov has some excellent FAQs, tools and resources;</a:t>
            </a:r>
          </a:p>
          <a:p>
            <a:endParaRPr lang="en-US" dirty="0"/>
          </a:p>
          <a:p>
            <a:r>
              <a:rPr lang="en-US" dirty="0"/>
              <a:t>The National Service Trust Hotline</a:t>
            </a:r>
          </a:p>
          <a:p>
            <a:pPr marL="0" indent="0">
              <a:buNone/>
            </a:pPr>
            <a:r>
              <a:rPr lang="en-US" dirty="0"/>
              <a:t>Can answer many questions about AmeriCorps education benefits: Telephone 800-942-2677. </a:t>
            </a:r>
          </a:p>
          <a:p>
            <a:endParaRPr lang="en-US" dirty="0"/>
          </a:p>
          <a:p>
            <a:r>
              <a:rPr lang="en-US" dirty="0"/>
              <a:t>Questions may also be submitted at the National Service Hotline's </a:t>
            </a:r>
            <a:r>
              <a:rPr lang="en-US" dirty="0">
                <a:hlinkClick r:id="rId2"/>
              </a:rPr>
              <a:t>Ask a Question</a:t>
            </a:r>
            <a:r>
              <a:rPr lang="en-US" dirty="0"/>
              <a:t> page:</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9420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notes:</a:t>
            </a:r>
          </a:p>
        </p:txBody>
      </p:sp>
      <p:sp>
        <p:nvSpPr>
          <p:cNvPr id="3" name="Content Placeholder 2"/>
          <p:cNvSpPr>
            <a:spLocks noGrp="1"/>
          </p:cNvSpPr>
          <p:nvPr>
            <p:ph idx="1"/>
          </p:nvPr>
        </p:nvSpPr>
        <p:spPr>
          <a:xfrm>
            <a:off x="415636" y="1600200"/>
            <a:ext cx="8229600" cy="4572000"/>
          </a:xfrm>
        </p:spPr>
        <p:txBody>
          <a:bodyPr>
            <a:normAutofit/>
          </a:bodyPr>
          <a:lstStyle/>
          <a:p>
            <a:r>
              <a:rPr lang="en-US" dirty="0"/>
              <a:t>Montana Campus Compact: Montana’s affiliate of the national network, started matching Ed Awards in 2016</a:t>
            </a:r>
          </a:p>
          <a:p>
            <a:pPr lvl="1"/>
            <a:endParaRPr lang="en-US" dirty="0"/>
          </a:p>
          <a:p>
            <a:pPr lvl="1"/>
            <a:endParaRPr lang="en-US" dirty="0"/>
          </a:p>
          <a:p>
            <a:pPr lvl="1"/>
            <a:endParaRPr lang="en-US" dirty="0"/>
          </a:p>
          <a:p>
            <a:pPr lvl="1"/>
            <a:endParaRPr lang="en-US" dirty="0"/>
          </a:p>
          <a:p>
            <a:pPr lvl="1"/>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56339"/>
            <a:ext cx="2514600" cy="2514600"/>
          </a:xfrm>
          <a:prstGeom prst="rect">
            <a:avLst/>
          </a:prstGeom>
        </p:spPr>
      </p:pic>
      <p:sp>
        <p:nvSpPr>
          <p:cNvPr id="8" name="TextBox 7"/>
          <p:cNvSpPr txBox="1"/>
          <p:nvPr/>
        </p:nvSpPr>
        <p:spPr>
          <a:xfrm>
            <a:off x="3086100" y="3810000"/>
            <a:ext cx="533400" cy="1015663"/>
          </a:xfrm>
          <a:prstGeom prst="rect">
            <a:avLst/>
          </a:prstGeom>
          <a:noFill/>
        </p:spPr>
        <p:txBody>
          <a:bodyPr wrap="square" rtlCol="0">
            <a:spAutoFit/>
          </a:bodyPr>
          <a:lstStyle/>
          <a:p>
            <a:r>
              <a:rPr lang="en-US" sz="6000" dirty="0"/>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438400"/>
            <a:ext cx="4592320" cy="4027112"/>
          </a:xfrm>
          <a:prstGeom prst="rect">
            <a:avLst/>
          </a:prstGeom>
        </p:spPr>
      </p:pic>
    </p:spTree>
    <p:extLst>
      <p:ext uri="{BB962C8B-B14F-4D97-AF65-F5344CB8AC3E}">
        <p14:creationId xmlns:p14="http://schemas.microsoft.com/office/powerpoint/2010/main" val="4063709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That Mean?</a:t>
            </a:r>
          </a:p>
        </p:txBody>
      </p:sp>
      <p:sp>
        <p:nvSpPr>
          <p:cNvPr id="3" name="Content Placeholder 2"/>
          <p:cNvSpPr>
            <a:spLocks noGrp="1"/>
          </p:cNvSpPr>
          <p:nvPr>
            <p:ph idx="1"/>
          </p:nvPr>
        </p:nvSpPr>
        <p:spPr>
          <a:xfrm>
            <a:off x="457200" y="1371600"/>
            <a:ext cx="8229600" cy="4876800"/>
          </a:xfrm>
        </p:spPr>
        <p:txBody>
          <a:bodyPr>
            <a:normAutofit/>
          </a:bodyPr>
          <a:lstStyle/>
          <a:p>
            <a:r>
              <a:rPr lang="en-US" sz="1800" dirty="0"/>
              <a:t>Right now, thirteen campuses, including public, private, tribal, two-year, four-year and graduate programs are officially registered offering a minimum of $1000 in match.</a:t>
            </a:r>
          </a:p>
          <a:p>
            <a:endParaRPr lang="en-US" sz="1800" dirty="0"/>
          </a:p>
          <a:p>
            <a:r>
              <a:rPr lang="en-US" sz="1800" dirty="0"/>
              <a:t>Listed at mtcompact.org under the “Awards and Scholarships” tab, “Segal AmeriCorps Education Award”</a:t>
            </a:r>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276600"/>
            <a:ext cx="6082145" cy="3352800"/>
          </a:xfrm>
          <a:prstGeom prst="rect">
            <a:avLst/>
          </a:prstGeom>
        </p:spPr>
      </p:pic>
    </p:spTree>
    <p:extLst>
      <p:ext uri="{BB962C8B-B14F-4D97-AF65-F5344CB8AC3E}">
        <p14:creationId xmlns:p14="http://schemas.microsoft.com/office/powerpoint/2010/main" val="3783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notes:</a:t>
            </a:r>
          </a:p>
        </p:txBody>
      </p:sp>
      <p:sp>
        <p:nvSpPr>
          <p:cNvPr id="3" name="Content Placeholder 2"/>
          <p:cNvSpPr>
            <a:spLocks noGrp="1"/>
          </p:cNvSpPr>
          <p:nvPr>
            <p:ph idx="1"/>
          </p:nvPr>
        </p:nvSpPr>
        <p:spPr/>
        <p:txBody>
          <a:bodyPr>
            <a:normAutofit/>
          </a:bodyPr>
          <a:lstStyle/>
          <a:p>
            <a:r>
              <a:rPr lang="en-US" dirty="0"/>
              <a:t>Campus matches are for </a:t>
            </a:r>
            <a:r>
              <a:rPr lang="en-US" u="sng" dirty="0"/>
              <a:t>current</a:t>
            </a:r>
            <a:r>
              <a:rPr lang="en-US" dirty="0"/>
              <a:t> costs of attendance, not paying back loans. </a:t>
            </a:r>
            <a:r>
              <a:rPr lang="en-US" i="1" dirty="0"/>
              <a:t>Each campus has a different capacity for offering matches, deadlines, and process for applying. Some are much more limited than others.</a:t>
            </a:r>
          </a:p>
          <a:p>
            <a:endParaRPr lang="en-US" dirty="0"/>
          </a:p>
          <a:p>
            <a:r>
              <a:rPr lang="en-US" dirty="0"/>
              <a:t>Members need to meet with campus financial aid to initiate the match. </a:t>
            </a:r>
            <a:r>
              <a:rPr lang="en-US" u="sng" dirty="0"/>
              <a:t>It won’t happen automatically.</a:t>
            </a:r>
            <a:br>
              <a:rPr lang="en-US" u="sng" dirty="0"/>
            </a:br>
            <a:endParaRPr lang="en-US" u="sng" dirty="0"/>
          </a:p>
          <a:p>
            <a:r>
              <a:rPr lang="en-US" u="sng" dirty="0"/>
              <a:t>Please all MTCC if you  have difficulty.</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67077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Additionally</a:t>
            </a:r>
          </a:p>
        </p:txBody>
      </p:sp>
      <p:sp>
        <p:nvSpPr>
          <p:cNvPr id="3" name="Content Placeholder 2"/>
          <p:cNvSpPr>
            <a:spLocks noGrp="1"/>
          </p:cNvSpPr>
          <p:nvPr>
            <p:ph idx="1"/>
          </p:nvPr>
        </p:nvSpPr>
        <p:spPr/>
        <p:txBody>
          <a:bodyPr/>
          <a:lstStyle/>
          <a:p>
            <a:r>
              <a:rPr lang="en-US" dirty="0"/>
              <a:t>Montana has a great set of postsecondary education options, including our “embedded” two-year campuses, which offer high quality, competitively priced courses, degrees and certificates.</a:t>
            </a:r>
          </a:p>
        </p:txBody>
      </p:sp>
      <p:sp>
        <p:nvSpPr>
          <p:cNvPr id="4" name="Footer Placeholder 3"/>
          <p:cNvSpPr>
            <a:spLocks noGrp="1"/>
          </p:cNvSpPr>
          <p:nvPr>
            <p:ph type="ftr" sz="quarter" idx="1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352800"/>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414" y="3267075"/>
            <a:ext cx="1374986"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564" y="3141564"/>
            <a:ext cx="1430436" cy="143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495674"/>
            <a:ext cx="25717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1400" y="3177264"/>
            <a:ext cx="1504558" cy="1242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97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a:t>
            </a:r>
          </a:p>
        </p:txBody>
      </p:sp>
      <p:sp>
        <p:nvSpPr>
          <p:cNvPr id="3" name="Content Placeholder 2"/>
          <p:cNvSpPr>
            <a:spLocks noGrp="1"/>
          </p:cNvSpPr>
          <p:nvPr>
            <p:ph idx="1"/>
          </p:nvPr>
        </p:nvSpPr>
        <p:spPr/>
        <p:txBody>
          <a:bodyPr/>
          <a:lstStyle/>
          <a:p>
            <a:r>
              <a:rPr lang="en-US" dirty="0"/>
              <a:t>If you’re planning to work in public service, consider applying for the </a:t>
            </a:r>
            <a:r>
              <a:rPr lang="en-US" b="1" dirty="0"/>
              <a:t>Public Service Loan Forgiveness </a:t>
            </a:r>
            <a:r>
              <a:rPr lang="en-US" dirty="0"/>
              <a:t>program.</a:t>
            </a:r>
          </a:p>
          <a:p>
            <a:endParaRPr lang="en-US" dirty="0"/>
          </a:p>
          <a:p>
            <a:r>
              <a:rPr lang="en-US" dirty="0"/>
              <a:t>Synopsis: </a:t>
            </a:r>
            <a:r>
              <a:rPr lang="en-US" i="1" dirty="0"/>
              <a:t>The Public Service Loan Forgiveness (PSLF) Program forgives the remaining balance on your Direct Loans after you have made 120 qualifying monthly payments under a qualifying repayment plan while working full-time for a qualifying employer. </a:t>
            </a:r>
          </a:p>
          <a:p>
            <a:endParaRPr lang="en-US" dirty="0"/>
          </a:p>
          <a:p>
            <a:r>
              <a:rPr lang="en-US" dirty="0"/>
              <a:t>Info: </a:t>
            </a:r>
            <a:r>
              <a:rPr lang="en-US" dirty="0">
                <a:hlinkClick r:id="rId2"/>
              </a:rPr>
              <a:t>https://studentaid.ed.gov/sa/repay-loans/forgiveness-cancellation/public-service</a:t>
            </a:r>
            <a:r>
              <a:rPr lang="en-US" dirty="0"/>
              <a:t> </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424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a:t>
            </a:r>
          </a:p>
        </p:txBody>
      </p:sp>
      <p:sp>
        <p:nvSpPr>
          <p:cNvPr id="3" name="Content Placeholder 2"/>
          <p:cNvSpPr>
            <a:spLocks noGrp="1"/>
          </p:cNvSpPr>
          <p:nvPr>
            <p:ph idx="1"/>
          </p:nvPr>
        </p:nvSpPr>
        <p:spPr/>
        <p:txBody>
          <a:bodyPr/>
          <a:lstStyle/>
          <a:p>
            <a:pPr marL="0" indent="0">
              <a:buNone/>
            </a:pPr>
            <a:r>
              <a:rPr lang="en-US" dirty="0"/>
              <a:t>Thank you!</a:t>
            </a:r>
          </a:p>
          <a:p>
            <a:endParaRPr lang="en-US" dirty="0"/>
          </a:p>
          <a:p>
            <a:pPr marL="0" indent="0">
              <a:buNone/>
            </a:pPr>
            <a:r>
              <a:rPr lang="en-US" dirty="0"/>
              <a:t>Josh </a:t>
            </a:r>
            <a:r>
              <a:rPr lang="en-US" dirty="0" err="1"/>
              <a:t>Vanek</a:t>
            </a:r>
            <a:endParaRPr lang="en-US" dirty="0"/>
          </a:p>
          <a:p>
            <a:pPr marL="0" indent="0">
              <a:buNone/>
            </a:pPr>
            <a:r>
              <a:rPr lang="en-US" dirty="0"/>
              <a:t>Montana Campus Compact</a:t>
            </a:r>
            <a:br>
              <a:rPr lang="en-US" dirty="0"/>
            </a:br>
            <a:r>
              <a:rPr lang="en-US" dirty="0"/>
              <a:t>mtcompact.org</a:t>
            </a:r>
          </a:p>
          <a:p>
            <a:pPr marL="0" indent="0">
              <a:buNone/>
            </a:pPr>
            <a:r>
              <a:rPr lang="en-US" dirty="0"/>
              <a:t>406-243-5175</a:t>
            </a:r>
          </a:p>
          <a:p>
            <a:pPr marL="0" indent="0">
              <a:buNone/>
            </a:pPr>
            <a:r>
              <a:rPr lang="en-US" dirty="0">
                <a:hlinkClick r:id="rId2"/>
              </a:rPr>
              <a:t>vanek@mtcompact.org</a:t>
            </a:r>
            <a:r>
              <a:rPr lang="en-US" dirty="0"/>
              <a:t> </a:t>
            </a:r>
          </a:p>
        </p:txBody>
      </p:sp>
      <p:sp>
        <p:nvSpPr>
          <p:cNvPr id="4" name="Footer Placeholder 3"/>
          <p:cNvSpPr>
            <a:spLocks noGrp="1"/>
          </p:cNvSpPr>
          <p:nvPr>
            <p:ph type="ftr" sz="quarter" idx="11"/>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743200"/>
            <a:ext cx="3810000" cy="3810000"/>
          </a:xfrm>
          <a:prstGeom prst="rect">
            <a:avLst/>
          </a:prstGeom>
        </p:spPr>
      </p:pic>
    </p:spTree>
    <p:extLst>
      <p:ext uri="{BB962C8B-B14F-4D97-AF65-F5344CB8AC3E}">
        <p14:creationId xmlns:p14="http://schemas.microsoft.com/office/powerpoint/2010/main" val="186927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Segal AmeriCorps Education Award</a:t>
            </a:r>
          </a:p>
        </p:txBody>
      </p:sp>
      <p:sp>
        <p:nvSpPr>
          <p:cNvPr id="3" name="Content Placeholder 2"/>
          <p:cNvSpPr>
            <a:spLocks noGrp="1"/>
          </p:cNvSpPr>
          <p:nvPr>
            <p:ph idx="1"/>
          </p:nvPr>
        </p:nvSpPr>
        <p:spPr/>
        <p:txBody>
          <a:bodyPr>
            <a:normAutofit lnSpcReduction="10000"/>
          </a:bodyPr>
          <a:lstStyle/>
          <a:p>
            <a:r>
              <a:rPr lang="en-US" dirty="0"/>
              <a:t>Also called “AmeriCorps Education Award” and “Ed Award;”</a:t>
            </a:r>
            <a:br>
              <a:rPr lang="en-US" dirty="0"/>
            </a:br>
            <a:endParaRPr lang="en-US" dirty="0"/>
          </a:p>
          <a:p>
            <a:r>
              <a:rPr lang="en-US" dirty="0"/>
              <a:t>Awarded post-service to AmeriCorps and VISTA alums who successfully complete their service;</a:t>
            </a:r>
          </a:p>
          <a:p>
            <a:endParaRPr lang="en-US" dirty="0"/>
          </a:p>
          <a:p>
            <a:r>
              <a:rPr lang="en-US" dirty="0"/>
              <a:t>Amount is variable, pegged with the Pell grant, </a:t>
            </a:r>
            <a:r>
              <a:rPr lang="en-US" u="sng" dirty="0"/>
              <a:t>currently the Summer Associate Award and 300 hr. AmeriCorps Ed Award is: $1212.44</a:t>
            </a:r>
            <a:r>
              <a:rPr lang="en-US" dirty="0"/>
              <a:t>. (The full Award is $5920, 900 hr. $2887.50, 675 hr. $2200);</a:t>
            </a:r>
          </a:p>
          <a:p>
            <a:endParaRPr lang="en-US" dirty="0"/>
          </a:p>
          <a:p>
            <a:r>
              <a:rPr lang="en-US" dirty="0"/>
              <a:t>Is a </a:t>
            </a:r>
            <a:r>
              <a:rPr lang="en-US" u="sng" dirty="0"/>
              <a:t>voucher</a:t>
            </a:r>
            <a:r>
              <a:rPr lang="en-US" dirty="0"/>
              <a:t>, good for seven years after it is issued, held in trust by the federal government in your name;</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8337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Segal AmeriCorps Education Award</a:t>
            </a:r>
          </a:p>
        </p:txBody>
      </p:sp>
      <p:sp>
        <p:nvSpPr>
          <p:cNvPr id="3" name="Content Placeholder 2"/>
          <p:cNvSpPr>
            <a:spLocks noGrp="1"/>
          </p:cNvSpPr>
          <p:nvPr>
            <p:ph idx="1"/>
          </p:nvPr>
        </p:nvSpPr>
        <p:spPr/>
        <p:txBody>
          <a:bodyPr>
            <a:normAutofit/>
          </a:bodyPr>
          <a:lstStyle/>
          <a:p>
            <a:r>
              <a:rPr lang="en-US" dirty="0"/>
              <a:t>Can be used for current costs of attendance at qualifying (i.e. Title IV funds) institutions;</a:t>
            </a:r>
          </a:p>
          <a:p>
            <a:endParaRPr lang="en-US" dirty="0"/>
          </a:p>
          <a:p>
            <a:r>
              <a:rPr lang="en-US" dirty="0"/>
              <a:t>Can be used to pay back qualifying student loans (i.e. subsidized loans);</a:t>
            </a:r>
          </a:p>
          <a:p>
            <a:pPr lvl="2"/>
            <a:r>
              <a:rPr lang="en-US" dirty="0"/>
              <a:t>Both monthly payments and loan principal. </a:t>
            </a:r>
          </a:p>
          <a:p>
            <a:pPr marL="0" indent="0">
              <a:buNone/>
            </a:pPr>
            <a:endParaRPr lang="en-US" dirty="0"/>
          </a:p>
          <a:p>
            <a:r>
              <a:rPr lang="en-US" dirty="0"/>
              <a:t>Can be used for international study, continuing ed., non-credit courses;</a:t>
            </a:r>
            <a:br>
              <a:rPr lang="en-US" dirty="0"/>
            </a:br>
            <a:endParaRPr lang="en-US" dirty="0"/>
          </a:p>
          <a:p>
            <a:r>
              <a:rPr lang="en-US" dirty="0"/>
              <a:t>Is matched by thirteen Montana colleges and universities (info later) and dozens more around the country;</a:t>
            </a: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73791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use it?</a:t>
            </a:r>
          </a:p>
        </p:txBody>
      </p:sp>
      <p:sp>
        <p:nvSpPr>
          <p:cNvPr id="3" name="Content Placeholder 2"/>
          <p:cNvSpPr>
            <a:spLocks noGrp="1"/>
          </p:cNvSpPr>
          <p:nvPr>
            <p:ph idx="1"/>
          </p:nvPr>
        </p:nvSpPr>
        <p:spPr/>
        <p:txBody>
          <a:bodyPr>
            <a:normAutofit fontScale="92500" lnSpcReduction="10000"/>
          </a:bodyPr>
          <a:lstStyle/>
          <a:p>
            <a:r>
              <a:rPr lang="en-US" dirty="0"/>
              <a:t>Log into your </a:t>
            </a:r>
            <a:r>
              <a:rPr lang="en-US" dirty="0" err="1"/>
              <a:t>MyAmeriCorps</a:t>
            </a:r>
            <a:r>
              <a:rPr lang="en-US" dirty="0"/>
              <a:t> portal and go into the Education Award interface;</a:t>
            </a:r>
          </a:p>
          <a:p>
            <a:endParaRPr lang="en-US" dirty="0"/>
          </a:p>
          <a:p>
            <a:r>
              <a:rPr lang="en-US" dirty="0"/>
              <a:t>Select the college/university or loan holder you’d like to send funds to (if they’re not listed, there is an add vendor feature);</a:t>
            </a:r>
          </a:p>
          <a:p>
            <a:endParaRPr lang="en-US" dirty="0"/>
          </a:p>
          <a:p>
            <a:r>
              <a:rPr lang="en-US" dirty="0"/>
              <a:t>Add the amount of the payment you’d like to make;</a:t>
            </a:r>
          </a:p>
          <a:p>
            <a:endParaRPr lang="en-US" dirty="0"/>
          </a:p>
          <a:p>
            <a:r>
              <a:rPr lang="en-US" dirty="0"/>
              <a:t>Confirm that you’ve selected the correct amount and recipient, and finalize.</a:t>
            </a:r>
          </a:p>
          <a:p>
            <a:endParaRPr lang="en-US" dirty="0"/>
          </a:p>
          <a:p>
            <a:r>
              <a:rPr lang="en-US" dirty="0"/>
              <a:t>Confirm payment has arrived with the financial aid folks or loan holder whom you’re sending the payment.</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8055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about taxes?</a:t>
            </a:r>
          </a:p>
        </p:txBody>
      </p:sp>
      <p:sp>
        <p:nvSpPr>
          <p:cNvPr id="3" name="Content Placeholder 2"/>
          <p:cNvSpPr>
            <a:spLocks noGrp="1"/>
          </p:cNvSpPr>
          <p:nvPr>
            <p:ph idx="1"/>
          </p:nvPr>
        </p:nvSpPr>
        <p:spPr/>
        <p:txBody>
          <a:bodyPr>
            <a:normAutofit/>
          </a:bodyPr>
          <a:lstStyle/>
          <a:p>
            <a:r>
              <a:rPr lang="en-US" dirty="0"/>
              <a:t>The Education Award is taxable in the year it is used;</a:t>
            </a:r>
          </a:p>
          <a:p>
            <a:endParaRPr lang="en-US" dirty="0"/>
          </a:p>
          <a:p>
            <a:r>
              <a:rPr lang="en-US" dirty="0"/>
              <a:t>Taxes are </a:t>
            </a:r>
            <a:r>
              <a:rPr lang="en-US" u="sng" dirty="0"/>
              <a:t>not</a:t>
            </a:r>
            <a:r>
              <a:rPr lang="en-US" dirty="0"/>
              <a:t> withheld by the National Service trust;</a:t>
            </a:r>
          </a:p>
          <a:p>
            <a:endParaRPr lang="en-US" dirty="0"/>
          </a:p>
          <a:p>
            <a:r>
              <a:rPr lang="en-US" dirty="0">
                <a:solidFill>
                  <a:srgbClr val="FF0000"/>
                </a:solidFill>
              </a:rPr>
              <a:t>Taxes are </a:t>
            </a:r>
            <a:r>
              <a:rPr lang="en-US" u="sng" dirty="0">
                <a:solidFill>
                  <a:srgbClr val="FF0000"/>
                </a:solidFill>
              </a:rPr>
              <a:t>not</a:t>
            </a:r>
            <a:r>
              <a:rPr lang="en-US" dirty="0">
                <a:solidFill>
                  <a:srgbClr val="FF0000"/>
                </a:solidFill>
              </a:rPr>
              <a:t> withheld by the National Service trust;</a:t>
            </a:r>
          </a:p>
          <a:p>
            <a:endParaRPr lang="en-US" u="sng" dirty="0"/>
          </a:p>
          <a:p>
            <a:r>
              <a:rPr lang="en-US" u="sng" dirty="0"/>
              <a:t>It is your responsibility to predict what the tax implications will be in the year you use it and plan accordingly.</a:t>
            </a:r>
          </a:p>
          <a:p>
            <a:endParaRPr lang="en-US" u="sng" dirty="0"/>
          </a:p>
          <a:p>
            <a:r>
              <a:rPr lang="en-US" u="sng" dirty="0">
                <a:solidFill>
                  <a:srgbClr val="FF0000"/>
                </a:solidFill>
              </a:rPr>
              <a:t>It is your responsibility to predict what the tax implications will be in the year you use it and plan accordingly.</a:t>
            </a:r>
          </a:p>
          <a:p>
            <a:endParaRPr lang="en-US" u="sng"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5182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066800"/>
          </a:xfrm>
        </p:spPr>
        <p:txBody>
          <a:bodyPr>
            <a:normAutofit fontScale="90000"/>
          </a:bodyPr>
          <a:lstStyle/>
          <a:p>
            <a:r>
              <a:rPr lang="en-US" dirty="0"/>
              <a:t>So, that’s a lot to think about. </a:t>
            </a:r>
            <a:br>
              <a:rPr lang="en-US" dirty="0"/>
            </a:br>
            <a:r>
              <a:rPr lang="en-US" dirty="0"/>
              <a:t>How are you doing?</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7924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72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Taxes continued</a:t>
            </a:r>
          </a:p>
        </p:txBody>
      </p:sp>
      <p:sp>
        <p:nvSpPr>
          <p:cNvPr id="3" name="Content Placeholder 2"/>
          <p:cNvSpPr>
            <a:spLocks noGrp="1"/>
          </p:cNvSpPr>
          <p:nvPr>
            <p:ph idx="1"/>
          </p:nvPr>
        </p:nvSpPr>
        <p:spPr/>
        <p:txBody>
          <a:bodyPr/>
          <a:lstStyle/>
          <a:p>
            <a:r>
              <a:rPr lang="en-US" dirty="0"/>
              <a:t>To learn about what the implications of using the Ed Award are on your tax burden, consult a tax table, an accountant, or other resource </a:t>
            </a:r>
            <a:r>
              <a:rPr lang="en-US" u="sng" dirty="0"/>
              <a:t>before using your Education Award;</a:t>
            </a:r>
          </a:p>
          <a:p>
            <a:endParaRPr lang="en-US" dirty="0"/>
          </a:p>
          <a:p>
            <a:r>
              <a:rPr lang="en-US" u="sng" dirty="0">
                <a:solidFill>
                  <a:srgbClr val="FF0000"/>
                </a:solidFill>
              </a:rPr>
              <a:t>Before using your Education Award.</a:t>
            </a:r>
          </a:p>
          <a:p>
            <a:endParaRPr lang="en-US" dirty="0"/>
          </a:p>
          <a:p>
            <a:r>
              <a:rPr lang="en-US" dirty="0"/>
              <a:t>A common practice to minimize tax burden seems to be spreading payments across multiple tax years, e.g. $2000 in 2018, $2000 more in 2019, etc.</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145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match strategies</a:t>
            </a:r>
          </a:p>
        </p:txBody>
      </p:sp>
      <p:sp>
        <p:nvSpPr>
          <p:cNvPr id="3" name="Content Placeholder 2"/>
          <p:cNvSpPr>
            <a:spLocks noGrp="1"/>
          </p:cNvSpPr>
          <p:nvPr>
            <p:ph idx="1"/>
          </p:nvPr>
        </p:nvSpPr>
        <p:spPr/>
        <p:txBody>
          <a:bodyPr>
            <a:normAutofit fontScale="92500" lnSpcReduction="20000"/>
          </a:bodyPr>
          <a:lstStyle/>
          <a:p>
            <a:pPr fontAlgn="ctr"/>
            <a:r>
              <a:rPr lang="en-US" dirty="0"/>
              <a:t>Check the nationalservice.gov website for “Matching Institutions.”</a:t>
            </a:r>
            <a:br>
              <a:rPr lang="en-US" dirty="0"/>
            </a:br>
            <a:r>
              <a:rPr lang="en-US" dirty="0">
                <a:hlinkClick r:id="rId2"/>
              </a:rPr>
              <a:t>https://www.nationalservice.gov/programs/...education-award/matching-institutions</a:t>
            </a:r>
            <a:r>
              <a:rPr lang="en-US" dirty="0"/>
              <a:t> </a:t>
            </a:r>
          </a:p>
          <a:p>
            <a:pPr marL="0" indent="0" fontAlgn="ctr">
              <a:buNone/>
            </a:pPr>
            <a:endParaRPr lang="en-US" dirty="0"/>
          </a:p>
          <a:p>
            <a:r>
              <a:rPr lang="en-US" dirty="0"/>
              <a:t>If the college or university you’re interested in attending is not on that list you should negotiate. Let the department you’re coming to, or the admissions office know you’re an AmeriCorps or VISTA alum and would like them to match your Ed Award.</a:t>
            </a:r>
          </a:p>
          <a:p>
            <a:pPr marL="274320" lvl="1" indent="0">
              <a:buNone/>
            </a:pPr>
            <a:endParaRPr lang="en-US" b="1" dirty="0"/>
          </a:p>
          <a:p>
            <a:pPr marL="274320" lvl="1" indent="0">
              <a:buNone/>
            </a:pPr>
            <a:r>
              <a:rPr lang="en-US" b="1" dirty="0"/>
              <a:t>Strategies:</a:t>
            </a:r>
          </a:p>
          <a:p>
            <a:pPr lvl="1"/>
            <a:r>
              <a:rPr lang="en-US" dirty="0"/>
              <a:t>Familiarize with another, similar institution’s match and let them know what the competition does, and that’s what you’d like them to do.</a:t>
            </a:r>
          </a:p>
          <a:p>
            <a:pPr lvl="1"/>
            <a:endParaRPr lang="en-US" dirty="0"/>
          </a:p>
          <a:p>
            <a:pPr lvl="1"/>
            <a:r>
              <a:rPr lang="en-US" dirty="0"/>
              <a:t>Use terms like “tuition waiver” “discount” or “scholarship” to clarify the concept, if they’re not clear exactly what you’re asking for.</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2468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Award resources</a:t>
            </a:r>
          </a:p>
        </p:txBody>
      </p:sp>
      <p:sp>
        <p:nvSpPr>
          <p:cNvPr id="3" name="Content Placeholder 2"/>
          <p:cNvSpPr>
            <a:spLocks noGrp="1"/>
          </p:cNvSpPr>
          <p:nvPr>
            <p:ph idx="1"/>
          </p:nvPr>
        </p:nvSpPr>
        <p:spPr>
          <a:xfrm>
            <a:off x="457200" y="1524000"/>
            <a:ext cx="8229600" cy="4876800"/>
          </a:xfrm>
        </p:spPr>
        <p:txBody>
          <a:bodyPr>
            <a:normAutofit/>
          </a:bodyPr>
          <a:lstStyle/>
          <a:p>
            <a:r>
              <a:rPr lang="en-US" dirty="0"/>
              <a:t>Nationalservice.gov</a:t>
            </a:r>
          </a:p>
          <a:p>
            <a:pPr lvl="1"/>
            <a:r>
              <a:rPr lang="en-US" dirty="0"/>
              <a:t>Specifically: </a:t>
            </a:r>
            <a:r>
              <a:rPr lang="en-US" dirty="0">
                <a:hlinkClick r:id="rId2"/>
              </a:rPr>
              <a:t>http://www.nationalservice.gov/resources/edaward</a:t>
            </a:r>
            <a:endParaRPr lang="en-US" dirty="0"/>
          </a:p>
          <a:p>
            <a:pPr lvl="1"/>
            <a:endParaRPr lang="en-US" dirty="0"/>
          </a:p>
          <a:p>
            <a:r>
              <a:rPr lang="en-US" dirty="0"/>
              <a:t>VISTA campus has good information</a:t>
            </a:r>
            <a:br>
              <a:rPr lang="en-US" dirty="0"/>
            </a:br>
            <a:r>
              <a:rPr lang="en-US" dirty="0">
                <a:hlinkClick r:id="rId3"/>
              </a:rPr>
              <a:t>https://www.vistacampus.gov/after-vista/education</a:t>
            </a:r>
            <a:r>
              <a:rPr lang="en-US" dirty="0"/>
              <a:t> ;</a:t>
            </a:r>
          </a:p>
          <a:p>
            <a:pPr marL="0" indent="0">
              <a:buNone/>
            </a:pPr>
            <a:endParaRPr lang="en-US" dirty="0"/>
          </a:p>
          <a:p>
            <a:r>
              <a:rPr lang="en-US" dirty="0"/>
              <a:t>Fafsa.ed.gov has a list of  foreign institutions that accept Title IV funding;</a:t>
            </a:r>
            <a:br>
              <a:rPr lang="en-US" dirty="0"/>
            </a:br>
            <a:endParaRPr lang="en-US" dirty="0"/>
          </a:p>
          <a:p>
            <a:r>
              <a:rPr lang="en-US" dirty="0"/>
              <a:t>Others that you know of?</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907354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38CEDF493CC748B4725B435F159C49" ma:contentTypeVersion="15" ma:contentTypeDescription="Create a new document." ma:contentTypeScope="" ma:versionID="a03eb9403c0db61bf78aac0004f49036">
  <xsd:schema xmlns:xsd="http://www.w3.org/2001/XMLSchema" xmlns:xs="http://www.w3.org/2001/XMLSchema" xmlns:p="http://schemas.microsoft.com/office/2006/metadata/properties" xmlns:ns1="http://schemas.microsoft.com/sharepoint/v3" xmlns:ns3="139f5430-c13e-4b1b-9ae6-8729962f6dd1" xmlns:ns4="b4735f16-632a-49f4-8716-20b21e7733d6" targetNamespace="http://schemas.microsoft.com/office/2006/metadata/properties" ma:root="true" ma:fieldsID="db7381625a52eec93b2c339d6beec809" ns1:_="" ns3:_="" ns4:_="">
    <xsd:import namespace="http://schemas.microsoft.com/sharepoint/v3"/>
    <xsd:import namespace="139f5430-c13e-4b1b-9ae6-8729962f6dd1"/>
    <xsd:import namespace="b4735f16-632a-49f4-8716-20b21e7733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9f5430-c13e-4b1b-9ae6-8729962f6d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735f16-632a-49f4-8716-20b21e7733d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281A272-DB34-4735-97B2-B261579353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39f5430-c13e-4b1b-9ae6-8729962f6dd1"/>
    <ds:schemaRef ds:uri="b4735f16-632a-49f4-8716-20b21e7733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9F2863-DDD6-49B7-A80D-D96D6C19E905}">
  <ds:schemaRefs>
    <ds:schemaRef ds:uri="http://schemas.microsoft.com/sharepoint/v3/contenttype/forms"/>
  </ds:schemaRefs>
</ds:datastoreItem>
</file>

<file path=customXml/itemProps3.xml><?xml version="1.0" encoding="utf-8"?>
<ds:datastoreItem xmlns:ds="http://schemas.openxmlformats.org/officeDocument/2006/customXml" ds:itemID="{547D3596-136E-49FC-ADB9-2A7EE29227BC}">
  <ds:schemaRefs>
    <ds:schemaRef ds:uri="http://schemas.microsoft.com/sharepoint/v3"/>
    <ds:schemaRef ds:uri="http://purl.org/dc/elements/1.1/"/>
    <ds:schemaRef ds:uri="139f5430-c13e-4b1b-9ae6-8729962f6dd1"/>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 ds:uri="http://schemas.openxmlformats.org/package/2006/metadata/core-properties"/>
    <ds:schemaRef ds:uri="b4735f16-632a-49f4-8716-20b21e7733d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Clarity</Template>
  <TotalTime>252</TotalTime>
  <Words>681</Words>
  <Application>Microsoft Office PowerPoint</Application>
  <PresentationFormat>On-screen Show (4:3)</PresentationFormat>
  <Paragraphs>98</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Clarity</vt:lpstr>
      <vt:lpstr>your AmeriCorps Education Award</vt:lpstr>
      <vt:lpstr>The Segal AmeriCorps Education Award</vt:lpstr>
      <vt:lpstr>The Segal AmeriCorps Education Award</vt:lpstr>
      <vt:lpstr>How do I use it?</vt:lpstr>
      <vt:lpstr>What about taxes?</vt:lpstr>
      <vt:lpstr>So, that’s a lot to think about.  How are you doing?</vt:lpstr>
      <vt:lpstr>Taxes continued</vt:lpstr>
      <vt:lpstr>Other match strategies</vt:lpstr>
      <vt:lpstr>Education Award resources</vt:lpstr>
      <vt:lpstr>Where do I go with my questions? </vt:lpstr>
      <vt:lpstr>Other notes:</vt:lpstr>
      <vt:lpstr>What Does That Mean?</vt:lpstr>
      <vt:lpstr>Some notes:</vt:lpstr>
      <vt:lpstr>Additionally</vt:lpstr>
      <vt:lpstr>Other:</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AmeriCorps Education Award Matching In Montana</dc:title>
  <dc:creator>Josh Vanek</dc:creator>
  <cp:lastModifiedBy>Haskins, Chalary</cp:lastModifiedBy>
  <cp:revision>28</cp:revision>
  <dcterms:created xsi:type="dcterms:W3CDTF">2015-06-10T17:26:51Z</dcterms:created>
  <dcterms:modified xsi:type="dcterms:W3CDTF">2020-11-09T18:07:20Z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0x0101009F38CEDF493CC748B4725B435F159C49</vt:lpwstr>
  </property>
</Properties>
</file>